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f2201931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f2201931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af2201931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8.png"/><Relationship Id="rId1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.png"/><Relationship Id="rId22" Type="http://schemas.openxmlformats.org/officeDocument/2006/relationships/image" Target="../media/image157.png"/><Relationship Id="rId21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14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48.png"/><Relationship Id="rId8" Type="http://schemas.openxmlformats.org/officeDocument/2006/relationships/image" Target="../media/image150.png"/><Relationship Id="rId11" Type="http://schemas.openxmlformats.org/officeDocument/2006/relationships/image" Target="../media/image144.png"/><Relationship Id="rId10" Type="http://schemas.openxmlformats.org/officeDocument/2006/relationships/image" Target="../media/image143.png"/><Relationship Id="rId13" Type="http://schemas.openxmlformats.org/officeDocument/2006/relationships/image" Target="../media/image174.png"/><Relationship Id="rId12" Type="http://schemas.openxmlformats.org/officeDocument/2006/relationships/image" Target="../media/image145.png"/><Relationship Id="rId15" Type="http://schemas.openxmlformats.org/officeDocument/2006/relationships/image" Target="../media/image151.png"/><Relationship Id="rId14" Type="http://schemas.openxmlformats.org/officeDocument/2006/relationships/image" Target="../media/image158.png"/><Relationship Id="rId17" Type="http://schemas.openxmlformats.org/officeDocument/2006/relationships/image" Target="../media/image153.png"/><Relationship Id="rId16" Type="http://schemas.openxmlformats.org/officeDocument/2006/relationships/image" Target="../media/image149.png"/><Relationship Id="rId19" Type="http://schemas.openxmlformats.org/officeDocument/2006/relationships/image" Target="../media/image156.png"/><Relationship Id="rId18" Type="http://schemas.openxmlformats.org/officeDocument/2006/relationships/image" Target="../media/image155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6.png"/><Relationship Id="rId22" Type="http://schemas.openxmlformats.org/officeDocument/2006/relationships/image" Target="../media/image179.png"/><Relationship Id="rId21" Type="http://schemas.openxmlformats.org/officeDocument/2006/relationships/image" Target="../media/image180.png"/><Relationship Id="rId24" Type="http://schemas.openxmlformats.org/officeDocument/2006/relationships/image" Target="../media/image184.png"/><Relationship Id="rId23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164.png"/><Relationship Id="rId26" Type="http://schemas.openxmlformats.org/officeDocument/2006/relationships/image" Target="../media/image190.png"/><Relationship Id="rId25" Type="http://schemas.openxmlformats.org/officeDocument/2006/relationships/image" Target="../media/image188.png"/><Relationship Id="rId28" Type="http://schemas.openxmlformats.org/officeDocument/2006/relationships/image" Target="../media/image189.png"/><Relationship Id="rId27" Type="http://schemas.openxmlformats.org/officeDocument/2006/relationships/image" Target="../media/image18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29" Type="http://schemas.openxmlformats.org/officeDocument/2006/relationships/image" Target="../media/image196.png"/><Relationship Id="rId7" Type="http://schemas.openxmlformats.org/officeDocument/2006/relationships/image" Target="../media/image162.png"/><Relationship Id="rId8" Type="http://schemas.openxmlformats.org/officeDocument/2006/relationships/image" Target="../media/image166.png"/><Relationship Id="rId31" Type="http://schemas.openxmlformats.org/officeDocument/2006/relationships/image" Target="../media/image198.png"/><Relationship Id="rId30" Type="http://schemas.openxmlformats.org/officeDocument/2006/relationships/image" Target="../media/image199.png"/><Relationship Id="rId11" Type="http://schemas.openxmlformats.org/officeDocument/2006/relationships/image" Target="../media/image170.png"/><Relationship Id="rId33" Type="http://schemas.openxmlformats.org/officeDocument/2006/relationships/image" Target="../media/image200.png"/><Relationship Id="rId10" Type="http://schemas.openxmlformats.org/officeDocument/2006/relationships/image" Target="../media/image48.png"/><Relationship Id="rId32" Type="http://schemas.openxmlformats.org/officeDocument/2006/relationships/image" Target="../media/image191.png"/><Relationship Id="rId13" Type="http://schemas.openxmlformats.org/officeDocument/2006/relationships/image" Target="../media/image169.png"/><Relationship Id="rId35" Type="http://schemas.openxmlformats.org/officeDocument/2006/relationships/image" Target="../media/image192.png"/><Relationship Id="rId12" Type="http://schemas.openxmlformats.org/officeDocument/2006/relationships/image" Target="../media/image171.png"/><Relationship Id="rId34" Type="http://schemas.openxmlformats.org/officeDocument/2006/relationships/image" Target="../media/image195.png"/><Relationship Id="rId15" Type="http://schemas.openxmlformats.org/officeDocument/2006/relationships/image" Target="../media/image177.png"/><Relationship Id="rId14" Type="http://schemas.openxmlformats.org/officeDocument/2006/relationships/image" Target="../media/image167.png"/><Relationship Id="rId17" Type="http://schemas.openxmlformats.org/officeDocument/2006/relationships/image" Target="../media/image172.png"/><Relationship Id="rId16" Type="http://schemas.openxmlformats.org/officeDocument/2006/relationships/image" Target="../media/image178.png"/><Relationship Id="rId19" Type="http://schemas.openxmlformats.org/officeDocument/2006/relationships/image" Target="../media/image175.png"/><Relationship Id="rId18" Type="http://schemas.openxmlformats.org/officeDocument/2006/relationships/image" Target="../media/image18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208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40.png"/><Relationship Id="rId8" Type="http://schemas.openxmlformats.org/officeDocument/2006/relationships/image" Target="../media/image210.png"/><Relationship Id="rId11" Type="http://schemas.openxmlformats.org/officeDocument/2006/relationships/image" Target="../media/image201.png"/><Relationship Id="rId10" Type="http://schemas.openxmlformats.org/officeDocument/2006/relationships/image" Target="../media/image211.png"/><Relationship Id="rId13" Type="http://schemas.openxmlformats.org/officeDocument/2006/relationships/image" Target="../media/image207.png"/><Relationship Id="rId12" Type="http://schemas.openxmlformats.org/officeDocument/2006/relationships/image" Target="../media/image21.png"/><Relationship Id="rId15" Type="http://schemas.openxmlformats.org/officeDocument/2006/relationships/image" Target="../media/image203.png"/><Relationship Id="rId14" Type="http://schemas.openxmlformats.org/officeDocument/2006/relationships/image" Target="../media/image24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5.png"/><Relationship Id="rId22" Type="http://schemas.openxmlformats.org/officeDocument/2006/relationships/image" Target="../media/image238.png"/><Relationship Id="rId21" Type="http://schemas.openxmlformats.org/officeDocument/2006/relationships/image" Target="../media/image226.png"/><Relationship Id="rId24" Type="http://schemas.openxmlformats.org/officeDocument/2006/relationships/image" Target="../media/image239.png"/><Relationship Id="rId23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222.png"/><Relationship Id="rId26" Type="http://schemas.openxmlformats.org/officeDocument/2006/relationships/image" Target="../media/image229.png"/><Relationship Id="rId25" Type="http://schemas.openxmlformats.org/officeDocument/2006/relationships/image" Target="../media/image244.png"/><Relationship Id="rId27" Type="http://schemas.openxmlformats.org/officeDocument/2006/relationships/image" Target="../media/image233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21.png"/><Relationship Id="rId8" Type="http://schemas.openxmlformats.org/officeDocument/2006/relationships/image" Target="../media/image14.png"/><Relationship Id="rId11" Type="http://schemas.openxmlformats.org/officeDocument/2006/relationships/image" Target="../media/image218.png"/><Relationship Id="rId10" Type="http://schemas.openxmlformats.org/officeDocument/2006/relationships/image" Target="../media/image220.png"/><Relationship Id="rId13" Type="http://schemas.openxmlformats.org/officeDocument/2006/relationships/image" Target="../media/image223.png"/><Relationship Id="rId12" Type="http://schemas.openxmlformats.org/officeDocument/2006/relationships/image" Target="../media/image219.png"/><Relationship Id="rId15" Type="http://schemas.openxmlformats.org/officeDocument/2006/relationships/image" Target="../media/image231.png"/><Relationship Id="rId14" Type="http://schemas.openxmlformats.org/officeDocument/2006/relationships/image" Target="../media/image230.png"/><Relationship Id="rId17" Type="http://schemas.openxmlformats.org/officeDocument/2006/relationships/image" Target="../media/image234.png"/><Relationship Id="rId16" Type="http://schemas.openxmlformats.org/officeDocument/2006/relationships/image" Target="../media/image232.png"/><Relationship Id="rId19" Type="http://schemas.openxmlformats.org/officeDocument/2006/relationships/image" Target="../media/image224.png"/><Relationship Id="rId18" Type="http://schemas.openxmlformats.org/officeDocument/2006/relationships/image" Target="../media/image2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24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36.png"/><Relationship Id="rId8" Type="http://schemas.openxmlformats.org/officeDocument/2006/relationships/image" Target="../media/image247.png"/><Relationship Id="rId11" Type="http://schemas.openxmlformats.org/officeDocument/2006/relationships/image" Target="../media/image246.png"/><Relationship Id="rId10" Type="http://schemas.openxmlformats.org/officeDocument/2006/relationships/image" Target="../media/image250.png"/><Relationship Id="rId13" Type="http://schemas.openxmlformats.org/officeDocument/2006/relationships/image" Target="../media/image249.png"/><Relationship Id="rId12" Type="http://schemas.openxmlformats.org/officeDocument/2006/relationships/image" Target="../media/image256.png"/><Relationship Id="rId15" Type="http://schemas.openxmlformats.org/officeDocument/2006/relationships/image" Target="../media/image248.png"/><Relationship Id="rId14" Type="http://schemas.openxmlformats.org/officeDocument/2006/relationships/image" Target="../media/image252.png"/><Relationship Id="rId17" Type="http://schemas.openxmlformats.org/officeDocument/2006/relationships/image" Target="../media/image257.png"/><Relationship Id="rId16" Type="http://schemas.openxmlformats.org/officeDocument/2006/relationships/image" Target="../media/image253.png"/><Relationship Id="rId19" Type="http://schemas.openxmlformats.org/officeDocument/2006/relationships/image" Target="../media/image255.png"/><Relationship Id="rId18" Type="http://schemas.openxmlformats.org/officeDocument/2006/relationships/image" Target="../media/image25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6.png"/><Relationship Id="rId13" Type="http://schemas.openxmlformats.org/officeDocument/2006/relationships/image" Target="../media/image11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4.png"/><Relationship Id="rId4" Type="http://schemas.openxmlformats.org/officeDocument/2006/relationships/image" Target="../media/image138.png"/><Relationship Id="rId9" Type="http://schemas.openxmlformats.org/officeDocument/2006/relationships/image" Target="../media/image14.png"/><Relationship Id="rId15" Type="http://schemas.openxmlformats.org/officeDocument/2006/relationships/image" Target="../media/image15.png"/><Relationship Id="rId14" Type="http://schemas.openxmlformats.org/officeDocument/2006/relationships/image" Target="../media/image46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34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7.png"/><Relationship Id="rId13" Type="http://schemas.openxmlformats.org/officeDocument/2006/relationships/image" Target="../media/image3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29.png"/><Relationship Id="rId15" Type="http://schemas.openxmlformats.org/officeDocument/2006/relationships/image" Target="../media/image23.png"/><Relationship Id="rId14" Type="http://schemas.openxmlformats.org/officeDocument/2006/relationships/image" Target="../media/image25.png"/><Relationship Id="rId17" Type="http://schemas.openxmlformats.org/officeDocument/2006/relationships/image" Target="../media/image33.png"/><Relationship Id="rId16" Type="http://schemas.openxmlformats.org/officeDocument/2006/relationships/image" Target="../media/image50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43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22" Type="http://schemas.openxmlformats.org/officeDocument/2006/relationships/image" Target="../media/image51.png"/><Relationship Id="rId21" Type="http://schemas.openxmlformats.org/officeDocument/2006/relationships/image" Target="../media/image58.png"/><Relationship Id="rId24" Type="http://schemas.openxmlformats.org/officeDocument/2006/relationships/image" Target="../media/image45.png"/><Relationship Id="rId23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4.png"/><Relationship Id="rId4" Type="http://schemas.openxmlformats.org/officeDocument/2006/relationships/image" Target="../media/image165.png"/><Relationship Id="rId9" Type="http://schemas.openxmlformats.org/officeDocument/2006/relationships/image" Target="../media/image38.png"/><Relationship Id="rId26" Type="http://schemas.openxmlformats.org/officeDocument/2006/relationships/image" Target="../media/image66.png"/><Relationship Id="rId25" Type="http://schemas.openxmlformats.org/officeDocument/2006/relationships/image" Target="../media/image68.png"/><Relationship Id="rId28" Type="http://schemas.openxmlformats.org/officeDocument/2006/relationships/image" Target="../media/image90.png"/><Relationship Id="rId27" Type="http://schemas.openxmlformats.org/officeDocument/2006/relationships/image" Target="../media/image48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29" Type="http://schemas.openxmlformats.org/officeDocument/2006/relationships/image" Target="../media/image70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1" Type="http://schemas.openxmlformats.org/officeDocument/2006/relationships/image" Target="../media/image37.png"/><Relationship Id="rId10" Type="http://schemas.openxmlformats.org/officeDocument/2006/relationships/image" Target="../media/image55.png"/><Relationship Id="rId13" Type="http://schemas.openxmlformats.org/officeDocument/2006/relationships/image" Target="../media/image59.png"/><Relationship Id="rId12" Type="http://schemas.openxmlformats.org/officeDocument/2006/relationships/image" Target="../media/image36.png"/><Relationship Id="rId15" Type="http://schemas.openxmlformats.org/officeDocument/2006/relationships/image" Target="../media/image44.png"/><Relationship Id="rId14" Type="http://schemas.openxmlformats.org/officeDocument/2006/relationships/image" Target="../media/image35.png"/><Relationship Id="rId17" Type="http://schemas.openxmlformats.org/officeDocument/2006/relationships/image" Target="../media/image41.png"/><Relationship Id="rId16" Type="http://schemas.openxmlformats.org/officeDocument/2006/relationships/image" Target="../media/image47.png"/><Relationship Id="rId19" Type="http://schemas.openxmlformats.org/officeDocument/2006/relationships/image" Target="../media/image54.png"/><Relationship Id="rId18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6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Relationship Id="rId11" Type="http://schemas.openxmlformats.org/officeDocument/2006/relationships/image" Target="../media/image64.png"/><Relationship Id="rId10" Type="http://schemas.openxmlformats.org/officeDocument/2006/relationships/image" Target="../media/image60.png"/><Relationship Id="rId13" Type="http://schemas.openxmlformats.org/officeDocument/2006/relationships/image" Target="../media/image67.png"/><Relationship Id="rId12" Type="http://schemas.openxmlformats.org/officeDocument/2006/relationships/image" Target="../media/image76.png"/><Relationship Id="rId15" Type="http://schemas.openxmlformats.org/officeDocument/2006/relationships/image" Target="../media/image65.png"/><Relationship Id="rId14" Type="http://schemas.openxmlformats.org/officeDocument/2006/relationships/image" Target="../media/image75.png"/><Relationship Id="rId16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7.png"/><Relationship Id="rId22" Type="http://schemas.openxmlformats.org/officeDocument/2006/relationships/image" Target="../media/image86.png"/><Relationship Id="rId2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6.png"/><Relationship Id="rId4" Type="http://schemas.openxmlformats.org/officeDocument/2006/relationships/image" Target="../media/image165.png"/><Relationship Id="rId9" Type="http://schemas.openxmlformats.org/officeDocument/2006/relationships/image" Target="../media/image85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74.png"/><Relationship Id="rId8" Type="http://schemas.openxmlformats.org/officeDocument/2006/relationships/image" Target="../media/image80.png"/><Relationship Id="rId11" Type="http://schemas.openxmlformats.org/officeDocument/2006/relationships/image" Target="../media/image82.png"/><Relationship Id="rId10" Type="http://schemas.openxmlformats.org/officeDocument/2006/relationships/image" Target="../media/image84.png"/><Relationship Id="rId13" Type="http://schemas.openxmlformats.org/officeDocument/2006/relationships/image" Target="../media/image78.png"/><Relationship Id="rId12" Type="http://schemas.openxmlformats.org/officeDocument/2006/relationships/image" Target="../media/image95.png"/><Relationship Id="rId15" Type="http://schemas.openxmlformats.org/officeDocument/2006/relationships/image" Target="../media/image81.png"/><Relationship Id="rId14" Type="http://schemas.openxmlformats.org/officeDocument/2006/relationships/image" Target="../media/image79.png"/><Relationship Id="rId17" Type="http://schemas.openxmlformats.org/officeDocument/2006/relationships/image" Target="../media/image88.png"/><Relationship Id="rId16" Type="http://schemas.openxmlformats.org/officeDocument/2006/relationships/image" Target="../media/image89.png"/><Relationship Id="rId19" Type="http://schemas.openxmlformats.org/officeDocument/2006/relationships/image" Target="../media/image83.png"/><Relationship Id="rId18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2.png"/><Relationship Id="rId22" Type="http://schemas.openxmlformats.org/officeDocument/2006/relationships/image" Target="../media/image115.png"/><Relationship Id="rId21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98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01.png"/><Relationship Id="rId8" Type="http://schemas.openxmlformats.org/officeDocument/2006/relationships/image" Target="../media/image107.png"/><Relationship Id="rId11" Type="http://schemas.openxmlformats.org/officeDocument/2006/relationships/image" Target="../media/image111.png"/><Relationship Id="rId10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0.png"/><Relationship Id="rId15" Type="http://schemas.openxmlformats.org/officeDocument/2006/relationships/image" Target="../media/image102.png"/><Relationship Id="rId14" Type="http://schemas.openxmlformats.org/officeDocument/2006/relationships/image" Target="../media/image105.png"/><Relationship Id="rId17" Type="http://schemas.openxmlformats.org/officeDocument/2006/relationships/image" Target="../media/image106.png"/><Relationship Id="rId16" Type="http://schemas.openxmlformats.org/officeDocument/2006/relationships/image" Target="../media/image113.png"/><Relationship Id="rId19" Type="http://schemas.openxmlformats.org/officeDocument/2006/relationships/image" Target="../media/image109.png"/><Relationship Id="rId18" Type="http://schemas.openxmlformats.org/officeDocument/2006/relationships/image" Target="../media/image117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6.png"/><Relationship Id="rId22" Type="http://schemas.openxmlformats.org/officeDocument/2006/relationships/image" Target="../media/image141.png"/><Relationship Id="rId21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6.png"/><Relationship Id="rId4" Type="http://schemas.openxmlformats.org/officeDocument/2006/relationships/image" Target="../media/image138.png"/><Relationship Id="rId9" Type="http://schemas.openxmlformats.org/officeDocument/2006/relationships/image" Target="../media/image125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120.png"/><Relationship Id="rId8" Type="http://schemas.openxmlformats.org/officeDocument/2006/relationships/image" Target="../media/image122.png"/><Relationship Id="rId11" Type="http://schemas.openxmlformats.org/officeDocument/2006/relationships/image" Target="../media/image123.png"/><Relationship Id="rId10" Type="http://schemas.openxmlformats.org/officeDocument/2006/relationships/image" Target="../media/image124.png"/><Relationship Id="rId13" Type="http://schemas.openxmlformats.org/officeDocument/2006/relationships/image" Target="../media/image128.png"/><Relationship Id="rId12" Type="http://schemas.openxmlformats.org/officeDocument/2006/relationships/image" Target="../media/image126.png"/><Relationship Id="rId15" Type="http://schemas.openxmlformats.org/officeDocument/2006/relationships/image" Target="../media/image132.png"/><Relationship Id="rId14" Type="http://schemas.openxmlformats.org/officeDocument/2006/relationships/image" Target="../media/image129.png"/><Relationship Id="rId17" Type="http://schemas.openxmlformats.org/officeDocument/2006/relationships/image" Target="../media/image135.png"/><Relationship Id="rId16" Type="http://schemas.openxmlformats.org/officeDocument/2006/relationships/image" Target="../media/image134.png"/><Relationship Id="rId19" Type="http://schemas.openxmlformats.org/officeDocument/2006/relationships/image" Target="../media/image130.png"/><Relationship Id="rId18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101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0704" y="107141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323" y="1071414"/>
            <a:ext cx="5048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1200" y="3414564"/>
            <a:ext cx="8229600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68688" y="4186089"/>
            <a:ext cx="3654623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96828" y="4986189"/>
            <a:ext cx="1168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79578" y="4986189"/>
            <a:ext cx="57596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69843" y="4986189"/>
            <a:ext cx="136773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" name="Google Shape;26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51873" y="4986189"/>
            <a:ext cx="1155353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" name="Google Shape;27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21526" y="4986189"/>
            <a:ext cx="107364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756053"/>
            <a:ext cx="12192000" cy="10194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609600" y="189056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Animal Shelter Management System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066172" y="3576489"/>
            <a:ext cx="605950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 Comprehensive PL/SQL Database Solution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903226" y="4186089"/>
            <a:ext cx="438554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5 weeks of dedicated development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3311128" y="4986189"/>
            <a:ext cx="14021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Oracle PL/SQL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593878" y="4986189"/>
            <a:ext cx="69115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APEX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5284143" y="4986189"/>
            <a:ext cx="164127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Database Design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6766173" y="4986189"/>
            <a:ext cx="138642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991B1B"/>
                </a:solidFill>
                <a:latin typeface="Arial"/>
                <a:ea typeface="Arial"/>
                <a:cs typeface="Arial"/>
                <a:sym typeface="Arial"/>
              </a:rPr>
              <a:t>Data Integrity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8035826" y="4986189"/>
            <a:ext cx="128837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854D0E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854D0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52400" y="6375053"/>
            <a:ext cx="44328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Final Project - Database Management Systems 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10619184" y="6375053"/>
            <a:ext cx="17044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December 7, 2025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1049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1524000"/>
            <a:ext cx="1097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900" y="1714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2500" y="1676400"/>
            <a:ext cx="2792611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46854" y="1638300"/>
            <a:ext cx="92124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99254" y="1704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2209800"/>
            <a:ext cx="10972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2209800"/>
            <a:ext cx="10972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2971800"/>
            <a:ext cx="10972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3962400"/>
            <a:ext cx="3505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00100" y="41529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1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43400" y="3962400"/>
            <a:ext cx="3505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77200" y="3962400"/>
            <a:ext cx="35052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267700" y="4152900"/>
            <a:ext cx="3238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2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User-Friendly Search Experience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952500" y="1104900"/>
            <a:ext cx="396371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Intuitive Search Interface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952500" y="1676400"/>
            <a:ext cx="335113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Search by name, species, or breed...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0847159" y="1695450"/>
            <a:ext cx="511135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Filter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723900" y="2209800"/>
            <a:ext cx="13521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2076004" y="2209800"/>
            <a:ext cx="16637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3739753" y="2209800"/>
            <a:ext cx="30337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6773466" y="2209800"/>
            <a:ext cx="15994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8372921" y="2209800"/>
            <a:ext cx="10478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9420820" y="2209800"/>
            <a:ext cx="2275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723900" y="2590800"/>
            <a:ext cx="13521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Buddy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2076004" y="2590800"/>
            <a:ext cx="16637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3739753" y="2590800"/>
            <a:ext cx="30337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Golden Retriever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6773466" y="2590800"/>
            <a:ext cx="15994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8372921" y="2590800"/>
            <a:ext cx="10478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9420820" y="2590800"/>
            <a:ext cx="2275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723900" y="2971800"/>
            <a:ext cx="13521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2076004" y="2971800"/>
            <a:ext cx="16637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3739753" y="2971800"/>
            <a:ext cx="30337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German Shepherd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6773466" y="2971800"/>
            <a:ext cx="15994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8372921" y="2971800"/>
            <a:ext cx="10478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9420820" y="2971800"/>
            <a:ext cx="2275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A34A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723900" y="3352800"/>
            <a:ext cx="13521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Luna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2"/>
          <p:cNvSpPr/>
          <p:nvPr/>
        </p:nvSpPr>
        <p:spPr>
          <a:xfrm>
            <a:off x="2076004" y="3352800"/>
            <a:ext cx="166375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3739753" y="3352800"/>
            <a:ext cx="303371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Persian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6773466" y="3352800"/>
            <a:ext cx="159945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8372921" y="3352800"/>
            <a:ext cx="10478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9420820" y="3352800"/>
            <a:ext cx="22758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A8A0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A8A04"/>
                </a:solidFill>
                <a:latin typeface="Arial"/>
                <a:ea typeface="Arial"/>
                <a:cs typeface="Arial"/>
                <a:sym typeface="Arial"/>
              </a:rPr>
              <a:t>Medical Care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1133475" y="4191000"/>
            <a:ext cx="242691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Real-Time Filtering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800100" y="46101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Results update instantly as you type, providing immediate feedback and reducing search time by half.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4648200" y="4152900"/>
            <a:ext cx="338953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Case-Insensitive Matching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4533900" y="45339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Smart algorithm ensures "dog", "DOG", and "Bulldog" all return consistent results.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8705850" y="4191000"/>
            <a:ext cx="2443341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Export Capabilities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2"/>
          <p:cNvSpPr/>
          <p:nvPr/>
        </p:nvSpPr>
        <p:spPr>
          <a:xfrm>
            <a:off x="8267700" y="4610100"/>
            <a:ext cx="312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One-click export to Excel for offline analysis and record-keeping.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2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9/13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9600" y="1104900"/>
            <a:ext cx="9389926" cy="27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592975" y="1524000"/>
            <a:ext cx="2028124" cy="22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3" name="Google Shape;4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62100"/>
            <a:ext cx="51816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200" y="1790700"/>
            <a:ext cx="47244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8200" y="3048000"/>
            <a:ext cx="22860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600" y="32385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6600" y="3048000"/>
            <a:ext cx="22860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29000" y="32385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4686300"/>
            <a:ext cx="5181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8200" y="49149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8200" y="5334000"/>
            <a:ext cx="4724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600" y="55149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00800" y="1562100"/>
            <a:ext cx="51816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629400" y="1790700"/>
            <a:ext cx="4724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81800" y="1943100"/>
            <a:ext cx="2133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858000" y="2247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067800" y="1943100"/>
            <a:ext cx="2133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44000" y="22479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353550" y="2209800"/>
            <a:ext cx="1905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781800" y="2667000"/>
            <a:ext cx="2133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858000" y="29718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067800" y="2667000"/>
            <a:ext cx="2133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1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144000" y="29718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1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353550" y="2933700"/>
            <a:ext cx="1905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1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781800" y="3352800"/>
            <a:ext cx="4419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1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858000" y="36576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1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067550" y="3619500"/>
            <a:ext cx="19050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1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629400" y="4762500"/>
            <a:ext cx="152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1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343775" y="486727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1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229600" y="4762500"/>
            <a:ext cx="152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5" name="Google Shape;435;p1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8924925" y="486727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6" name="Google Shape;436;p1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829800" y="4762500"/>
            <a:ext cx="152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7" name="Google Shape;437;p1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515600" y="486727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3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Streamlined Data Entry Workflow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3"/>
          <p:cNvSpPr/>
          <p:nvPr/>
        </p:nvSpPr>
        <p:spPr>
          <a:xfrm>
            <a:off x="609600" y="1104900"/>
            <a:ext cx="62179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Registration Process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3"/>
          <p:cNvSpPr/>
          <p:nvPr/>
        </p:nvSpPr>
        <p:spPr>
          <a:xfrm>
            <a:off x="1219200" y="3200400"/>
            <a:ext cx="170557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Client Validation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3"/>
          <p:cNvSpPr/>
          <p:nvPr/>
        </p:nvSpPr>
        <p:spPr>
          <a:xfrm>
            <a:off x="990600" y="3505200"/>
            <a:ext cx="1981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Real-time feedback as users enter data, preventing errors before submission.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/>
          <p:nvPr/>
        </p:nvSpPr>
        <p:spPr>
          <a:xfrm>
            <a:off x="3638550" y="3200400"/>
            <a:ext cx="178361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Server Validation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3"/>
          <p:cNvSpPr/>
          <p:nvPr/>
        </p:nvSpPr>
        <p:spPr>
          <a:xfrm>
            <a:off x="3429000" y="3505200"/>
            <a:ext cx="1981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Second layer of security checks ensure data integrity before database insertion.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>
            <a:off x="1181100" y="4933950"/>
            <a:ext cx="252692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Success Experience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1257300" y="5486400"/>
            <a:ext cx="415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"Animal added successfully!" notification confirms completion of the create operation.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6400800" y="1104900"/>
            <a:ext cx="62179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Intuitive Registration Form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6858000" y="201930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Shelter ID </a:t>
            </a:r>
            <a:r>
              <a:rPr b="0" i="0" lang="en-US" sz="900" u="none" cap="none" strike="noStrike">
                <a:solidFill>
                  <a:srgbClr val="EF4444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7048500" y="2209800"/>
            <a:ext cx="143464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Select Shelter...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9144000" y="201930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Name </a:t>
            </a:r>
            <a:r>
              <a:rPr b="0" i="0" lang="en-US" sz="900" u="none" cap="none" strike="noStrike">
                <a:solidFill>
                  <a:srgbClr val="EF4444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3"/>
          <p:cNvSpPr/>
          <p:nvPr/>
        </p:nvSpPr>
        <p:spPr>
          <a:xfrm>
            <a:off x="6858000" y="274320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Species </a:t>
            </a:r>
            <a:r>
              <a:rPr b="0" i="0" lang="en-US" sz="900" u="none" cap="none" strike="noStrike">
                <a:solidFill>
                  <a:srgbClr val="EF4444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3"/>
          <p:cNvSpPr/>
          <p:nvPr/>
        </p:nvSpPr>
        <p:spPr>
          <a:xfrm>
            <a:off x="7086600" y="2933700"/>
            <a:ext cx="14798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Select species...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3"/>
          <p:cNvSpPr/>
          <p:nvPr/>
        </p:nvSpPr>
        <p:spPr>
          <a:xfrm>
            <a:off x="9144000" y="274320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Breed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3"/>
          <p:cNvSpPr/>
          <p:nvPr/>
        </p:nvSpPr>
        <p:spPr>
          <a:xfrm>
            <a:off x="6858000" y="3429000"/>
            <a:ext cx="426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Date of Birth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3"/>
          <p:cNvSpPr/>
          <p:nvPr/>
        </p:nvSpPr>
        <p:spPr>
          <a:xfrm>
            <a:off x="6781800" y="4038600"/>
            <a:ext cx="4419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3"/>
          <p:cNvSpPr/>
          <p:nvPr/>
        </p:nvSpPr>
        <p:spPr>
          <a:xfrm>
            <a:off x="6943725" y="4248150"/>
            <a:ext cx="433268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Male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3"/>
          <p:cNvSpPr/>
          <p:nvPr/>
        </p:nvSpPr>
        <p:spPr>
          <a:xfrm>
            <a:off x="7619107" y="4248150"/>
            <a:ext cx="661333" cy="180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Female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6705600" y="50673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Intelligent</a:t>
            </a:r>
            <a:br>
              <a:rPr b="0" i="0" lang="en-US" sz="900" u="none" cap="none" strike="noStrike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rgbClr val="1E40AF"/>
                </a:solidFill>
                <a:latin typeface="Arial"/>
                <a:ea typeface="Arial"/>
                <a:cs typeface="Arial"/>
                <a:sym typeface="Arial"/>
              </a:rPr>
              <a:t>Dropdowns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/>
          <p:nvPr/>
        </p:nvSpPr>
        <p:spPr>
          <a:xfrm>
            <a:off x="8305800" y="50673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User-friendly</a:t>
            </a:r>
            <a:br>
              <a:rPr b="0" i="0" lang="en-US" sz="900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rgbClr val="166534"/>
                </a:solidFill>
                <a:latin typeface="Arial"/>
                <a:ea typeface="Arial"/>
                <a:cs typeface="Arial"/>
                <a:sym typeface="Arial"/>
              </a:rPr>
              <a:t>Date Pickers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/>
          <p:nvPr/>
        </p:nvSpPr>
        <p:spPr>
          <a:xfrm>
            <a:off x="9906000" y="50673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Multi-level</a:t>
            </a:r>
            <a:br>
              <a:rPr b="0" i="0" lang="en-US" sz="9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9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3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10/13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1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282300" y="464500"/>
            <a:ext cx="5241899" cy="63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7" name="Google Shape;4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24000"/>
            <a:ext cx="104775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29718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32575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3400" y="29718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3900" y="32575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77200" y="29718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67700" y="31623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4914900"/>
            <a:ext cx="10972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8200" y="55911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72200" y="55911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8200" y="60102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72200" y="6010275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4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Bulletproof Deletion Process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4"/>
          <p:cNvSpPr/>
          <p:nvPr/>
        </p:nvSpPr>
        <p:spPr>
          <a:xfrm>
            <a:off x="609600" y="11049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Deletion Safety Process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1200150" y="3162300"/>
            <a:ext cx="27241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Intelligent Constraint Checking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4"/>
          <p:cNvSpPr/>
          <p:nvPr/>
        </p:nvSpPr>
        <p:spPr>
          <a:xfrm>
            <a:off x="800100" y="38100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Prevents deletion of animals with active adoptions or in medical care, maintaining data integrity.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4933950" y="3162300"/>
            <a:ext cx="27241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Automatic Cascade Deletion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4"/>
          <p:cNvSpPr/>
          <p:nvPr/>
        </p:nvSpPr>
        <p:spPr>
          <a:xfrm>
            <a:off x="4533900" y="38100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Automatically removes all related records with a single transaction, ensuring consistency.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8667750" y="3200400"/>
            <a:ext cx="291804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Transaction Protection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8267700" y="36195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Uses ROLLBACK on errors, guaranteeing the database remains in a consistent state.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838200" y="5143500"/>
            <a:ext cx="10515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Additional Safety Measures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4"/>
          <p:cNvSpPr/>
          <p:nvPr/>
        </p:nvSpPr>
        <p:spPr>
          <a:xfrm>
            <a:off x="1104900" y="5524500"/>
            <a:ext cx="455753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Confirmation dialog prevents accidental deletions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4"/>
          <p:cNvSpPr/>
          <p:nvPr/>
        </p:nvSpPr>
        <p:spPr>
          <a:xfrm>
            <a:off x="6438900" y="5524500"/>
            <a:ext cx="51226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Clear error messages explain why deletions are blocked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4"/>
          <p:cNvSpPr/>
          <p:nvPr/>
        </p:nvSpPr>
        <p:spPr>
          <a:xfrm>
            <a:off x="1104900" y="5943600"/>
            <a:ext cx="330059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Audit logs record all deletion events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4"/>
          <p:cNvSpPr/>
          <p:nvPr/>
        </p:nvSpPr>
        <p:spPr>
          <a:xfrm>
            <a:off x="6438900" y="5943600"/>
            <a:ext cx="456217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Real-time status validation protects data integrity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4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11/13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2" name="Google Shape;5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3" name="Google Shape;5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6" name="Google Shape;50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24000"/>
            <a:ext cx="2590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7" name="Google Shape;50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000" y="180975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8" name="Google Shape;50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800" y="1524000"/>
            <a:ext cx="2590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9" name="Google Shape;50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505200" y="1943100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2857500"/>
            <a:ext cx="2590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" y="32766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352800" y="2857500"/>
            <a:ext cx="25908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05200" y="32766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8400" y="1524000"/>
            <a:ext cx="5334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00800" y="1676400"/>
            <a:ext cx="4286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600" y="4686300"/>
            <a:ext cx="210309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7" name="Google Shape;517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3900" y="48006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8" name="Google Shape;518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826990" y="4686300"/>
            <a:ext cx="210309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9" name="Google Shape;519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941290" y="48006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0" name="Google Shape;52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44380" y="4686300"/>
            <a:ext cx="210309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1" name="Google Shape;52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61771" y="4686300"/>
            <a:ext cx="210309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2" name="Google Shape;52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376071" y="48958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3" name="Google Shape;523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479161" y="4686300"/>
            <a:ext cx="210323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4" name="Google Shape;524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593461" y="4800600"/>
            <a:ext cx="2190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5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Insightful Analytics Dashboard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609600" y="1104900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Key Performance Indicators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5"/>
          <p:cNvSpPr/>
          <p:nvPr/>
        </p:nvSpPr>
        <p:spPr>
          <a:xfrm>
            <a:off x="1162050" y="1676400"/>
            <a:ext cx="155626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Total Animals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5"/>
          <p:cNvSpPr/>
          <p:nvPr/>
        </p:nvSpPr>
        <p:spPr>
          <a:xfrm>
            <a:off x="1162050" y="1943100"/>
            <a:ext cx="155626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150+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5"/>
          <p:cNvSpPr/>
          <p:nvPr/>
        </p:nvSpPr>
        <p:spPr>
          <a:xfrm>
            <a:off x="3943350" y="1676400"/>
            <a:ext cx="18478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Available for Adoption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5"/>
          <p:cNvSpPr/>
          <p:nvPr/>
        </p:nvSpPr>
        <p:spPr>
          <a:xfrm>
            <a:off x="3943350" y="2209800"/>
            <a:ext cx="18478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1D4ED8"/>
                </a:solidFill>
                <a:latin typeface="Arial"/>
                <a:ea typeface="Arial"/>
                <a:cs typeface="Arial"/>
                <a:sym typeface="Arial"/>
              </a:rPr>
              <a:t>42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5"/>
          <p:cNvSpPr/>
          <p:nvPr/>
        </p:nvSpPr>
        <p:spPr>
          <a:xfrm>
            <a:off x="1162050" y="3009900"/>
            <a:ext cx="18859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Adoptions This Month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5"/>
          <p:cNvSpPr/>
          <p:nvPr/>
        </p:nvSpPr>
        <p:spPr>
          <a:xfrm>
            <a:off x="1162050" y="3543300"/>
            <a:ext cx="18859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E22CE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7E22CE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5"/>
          <p:cNvSpPr/>
          <p:nvPr/>
        </p:nvSpPr>
        <p:spPr>
          <a:xfrm>
            <a:off x="3905250" y="3009900"/>
            <a:ext cx="18859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Donations This Month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5"/>
          <p:cNvSpPr/>
          <p:nvPr/>
        </p:nvSpPr>
        <p:spPr>
          <a:xfrm>
            <a:off x="3905250" y="3543300"/>
            <a:ext cx="22631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A16207"/>
                </a:solidFill>
                <a:latin typeface="Arial"/>
                <a:ea typeface="Arial"/>
                <a:cs typeface="Arial"/>
                <a:sym typeface="Arial"/>
              </a:rPr>
              <a:t>$2,450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5"/>
          <p:cNvSpPr/>
          <p:nvPr/>
        </p:nvSpPr>
        <p:spPr>
          <a:xfrm>
            <a:off x="6248400" y="1104900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Interactive Dashboard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5"/>
          <p:cNvSpPr/>
          <p:nvPr/>
        </p:nvSpPr>
        <p:spPr>
          <a:xfrm>
            <a:off x="609600" y="42672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Comprehensive Reporting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5"/>
          <p:cNvSpPr/>
          <p:nvPr/>
        </p:nvSpPr>
        <p:spPr>
          <a:xfrm>
            <a:off x="990600" y="4819650"/>
            <a:ext cx="1745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1F2937"/>
                </a:solidFill>
              </a:rPr>
              <a:t>Key Statistics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5"/>
          <p:cNvSpPr/>
          <p:nvPr/>
        </p:nvSpPr>
        <p:spPr>
          <a:xfrm>
            <a:off x="723900" y="5143500"/>
            <a:ext cx="187449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Track </a:t>
            </a:r>
            <a:r>
              <a:rPr lang="en-US" sz="1050">
                <a:solidFill>
                  <a:srgbClr val="4B5563"/>
                </a:solidFill>
              </a:rPr>
              <a:t>animal status and visualize it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5"/>
          <p:cNvSpPr/>
          <p:nvPr/>
        </p:nvSpPr>
        <p:spPr>
          <a:xfrm>
            <a:off x="3207990" y="4819650"/>
            <a:ext cx="16866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Medical Records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5"/>
          <p:cNvSpPr/>
          <p:nvPr/>
        </p:nvSpPr>
        <p:spPr>
          <a:xfrm>
            <a:off x="2941290" y="5143500"/>
            <a:ext cx="187449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Detailed views of animal medical histories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5"/>
          <p:cNvSpPr/>
          <p:nvPr/>
        </p:nvSpPr>
        <p:spPr>
          <a:xfrm>
            <a:off x="5169900" y="4800600"/>
            <a:ext cx="2103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1F2937"/>
                </a:solidFill>
              </a:rPr>
              <a:t>Trends by species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5"/>
          <p:cNvSpPr/>
          <p:nvPr/>
        </p:nvSpPr>
        <p:spPr>
          <a:xfrm>
            <a:off x="5158680" y="5143500"/>
            <a:ext cx="187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View </a:t>
            </a:r>
            <a:r>
              <a:rPr lang="en-US" sz="1050">
                <a:solidFill>
                  <a:srgbClr val="4B5563"/>
                </a:solidFill>
              </a:rPr>
              <a:t>age distribution and status ratio by species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7642771" y="4800600"/>
            <a:ext cx="160779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Vaccination Schedules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5"/>
          <p:cNvSpPr/>
          <p:nvPr/>
        </p:nvSpPr>
        <p:spPr>
          <a:xfrm>
            <a:off x="7376071" y="5334000"/>
            <a:ext cx="187449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Track vaccination status and due dates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5"/>
          <p:cNvSpPr/>
          <p:nvPr/>
        </p:nvSpPr>
        <p:spPr>
          <a:xfrm>
            <a:off x="9888736" y="4819650"/>
            <a:ext cx="182951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lang="en-US" sz="1200">
                <a:solidFill>
                  <a:srgbClr val="1F2937"/>
                </a:solidFill>
              </a:rPr>
              <a:t>Adoption</a:t>
            </a: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Records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5"/>
          <p:cNvSpPr/>
          <p:nvPr/>
        </p:nvSpPr>
        <p:spPr>
          <a:xfrm>
            <a:off x="9593461" y="5143500"/>
            <a:ext cx="187463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Comprehensive </a:t>
            </a:r>
            <a:r>
              <a:rPr lang="en-US" sz="1050">
                <a:solidFill>
                  <a:srgbClr val="4B5563"/>
                </a:solidFill>
              </a:rPr>
              <a:t>adoption</a:t>
            </a: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tracking and analysis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5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12/13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09600" y="1409700"/>
            <a:ext cx="5333999" cy="262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282700" y="1485900"/>
            <a:ext cx="5333999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5" name="Google Shape;5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8" name="Google Shape;55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62100"/>
            <a:ext cx="5257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000" y="1743075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1" name="Google Shape;56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2476500"/>
            <a:ext cx="5257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2" name="Google Shape;56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00" y="2657475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3390900"/>
            <a:ext cx="5257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4" name="Google Shape;56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" y="357187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5" name="Google Shape;56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4533900"/>
            <a:ext cx="5257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6" name="Google Shape;56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" y="4714875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7" name="Google Shape;567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24600" y="1562100"/>
            <a:ext cx="5257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8" name="Google Shape;568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7000" y="1714500"/>
            <a:ext cx="42862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9" name="Google Shape;569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24600" y="3619500"/>
            <a:ext cx="5257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0" name="Google Shape;570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553200" y="3848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1" name="Google Shape;57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810625" y="5457825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6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Our Team's Proud Accomplishments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6"/>
          <p:cNvSpPr/>
          <p:nvPr/>
        </p:nvSpPr>
        <p:spPr>
          <a:xfrm>
            <a:off x="609600" y="1104900"/>
            <a:ext cx="525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Project Highlights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6"/>
          <p:cNvSpPr/>
          <p:nvPr/>
        </p:nvSpPr>
        <p:spPr>
          <a:xfrm>
            <a:off x="1076325" y="1714500"/>
            <a:ext cx="446484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5 Weeks of Dedication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6"/>
          <p:cNvSpPr/>
          <p:nvPr/>
        </p:nvSpPr>
        <p:spPr>
          <a:xfrm>
            <a:off x="1076325" y="1943100"/>
            <a:ext cx="535781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Intensive teamwork delivering a production-ready solution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6"/>
          <p:cNvSpPr/>
          <p:nvPr/>
        </p:nvSpPr>
        <p:spPr>
          <a:xfrm>
            <a:off x="1076325" y="2628900"/>
            <a:ext cx="39293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11 Normalized Tables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6"/>
          <p:cNvSpPr/>
          <p:nvPr/>
        </p:nvSpPr>
        <p:spPr>
          <a:xfrm>
            <a:off x="1076325" y="2857500"/>
            <a:ext cx="471523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Design adhering to 3NF principles for data integrity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6"/>
          <p:cNvSpPr/>
          <p:nvPr/>
        </p:nvSpPr>
        <p:spPr>
          <a:xfrm>
            <a:off x="1162050" y="3543300"/>
            <a:ext cx="45529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34+ PL/SQL Components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6"/>
          <p:cNvSpPr/>
          <p:nvPr/>
        </p:nvSpPr>
        <p:spPr>
          <a:xfrm>
            <a:off x="1162050" y="3771900"/>
            <a:ext cx="4552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Functions, procedures, and triggers for robust business logic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6"/>
          <p:cNvSpPr/>
          <p:nvPr/>
        </p:nvSpPr>
        <p:spPr>
          <a:xfrm>
            <a:off x="1133475" y="4686300"/>
            <a:ext cx="391879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8 APEX Pages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6"/>
          <p:cNvSpPr/>
          <p:nvPr/>
        </p:nvSpPr>
        <p:spPr>
          <a:xfrm>
            <a:off x="1133475" y="4914900"/>
            <a:ext cx="470255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Interactive interfaces for seamless user experience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6"/>
          <p:cNvSpPr/>
          <p:nvPr/>
        </p:nvSpPr>
        <p:spPr>
          <a:xfrm>
            <a:off x="6324600" y="1104900"/>
            <a:ext cx="630936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Component Distribution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6"/>
          <p:cNvSpPr/>
          <p:nvPr/>
        </p:nvSpPr>
        <p:spPr>
          <a:xfrm>
            <a:off x="6886575" y="3886200"/>
            <a:ext cx="262693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Technical Excellence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6"/>
          <p:cNvSpPr/>
          <p:nvPr/>
        </p:nvSpPr>
        <p:spPr>
          <a:xfrm>
            <a:off x="6553200" y="4305300"/>
            <a:ext cx="4800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Our team delivered a production-ready implementation that demonstrates both technical excellence and practical value. The system is fully functional, secure, and optimized for performance.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6"/>
          <p:cNvSpPr/>
          <p:nvPr/>
        </p:nvSpPr>
        <p:spPr>
          <a:xfrm>
            <a:off x="6073140" y="5867400"/>
            <a:ext cx="57607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6"/>
          <p:cNvSpPr/>
          <p:nvPr/>
        </p:nvSpPr>
        <p:spPr>
          <a:xfrm>
            <a:off x="11524208" y="6477000"/>
            <a:ext cx="52703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13/13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24000"/>
            <a:ext cx="10477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25146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270510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" name="Google Shape;5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43400" y="25146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2" name="Google Shape;5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33900" y="2800350"/>
            <a:ext cx="2476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77200" y="2514600"/>
            <a:ext cx="35052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" name="Google Shape;54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67700" y="2705100"/>
            <a:ext cx="2190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" name="Google Shape;55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4457700"/>
            <a:ext cx="109728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38200" y="46863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Project Journey &amp; Achievements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609600" y="11049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5-Week Development Journey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1200150" y="2743200"/>
            <a:ext cx="265122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Animal Management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800100" y="31623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System tracks and manages over </a:t>
            </a:r>
            <a:r>
              <a:rPr b="1" i="0" lang="en-US" sz="1200" u="none" cap="none" strike="noStrike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150+ individual animals</a:t>
            </a: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with unique identifiers and detailed profiles.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4895850" y="2705100"/>
            <a:ext cx="2762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Veterinarian Management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4533900" y="33528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Manages information for </a:t>
            </a:r>
            <a:r>
              <a:rPr b="1" i="0" lang="en-US" sz="1200" u="none" cap="none" strike="noStrike">
                <a:solidFill>
                  <a:srgbClr val="7E22CE"/>
                </a:solidFill>
                <a:latin typeface="Arial"/>
                <a:ea typeface="Arial"/>
                <a:cs typeface="Arial"/>
                <a:sym typeface="Arial"/>
              </a:rPr>
              <a:t>50+ veterinarians</a:t>
            </a: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 including specialized expertise for appropriate medical care.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601075" y="2743200"/>
            <a:ext cx="272748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Complete Operations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8267700" y="31623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Facilitates adoption tracking, donation management, staff scheduling, and comprehensive medical records.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1333500" y="4686300"/>
            <a:ext cx="1002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Production-Ready System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333500" y="5029200"/>
            <a:ext cx="1002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Our team delivered a robust, production-ready system that demonstrates exceptional attention to detail, following best practices in database design, PL/SQL development, and user interface design. The system is fully functional and ready for deployment in a real-world shelter environment.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2/13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8382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333500"/>
            <a:ext cx="104775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2362200"/>
            <a:ext cx="541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2514600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72200" y="2362200"/>
            <a:ext cx="541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24600" y="2514600"/>
            <a:ext cx="4286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9600" y="3581400"/>
            <a:ext cx="541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2000" y="37338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72200" y="3581400"/>
            <a:ext cx="5410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24600" y="37338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4762500"/>
            <a:ext cx="10972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4914900"/>
            <a:ext cx="2571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/>
          <p:nvPr/>
        </p:nvSpPr>
        <p:spPr>
          <a:xfrm>
            <a:off x="609600" y="3810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Technical Excellence &amp; Innovation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609600" y="952500"/>
            <a:ext cx="1097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System Architecture Overview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1219200" y="2514600"/>
            <a:ext cx="55778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Normalized Database Design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1219200" y="2819400"/>
            <a:ext cx="464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Implementation adheres to 3NF principles, ensuring data integrity across 11 tables.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6905625" y="2514600"/>
            <a:ext cx="54292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Extensive PL/SQL Components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6905625" y="2819400"/>
            <a:ext cx="4524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Over 5 PL/SQL functions encapsulate business logic, including calculate_animal_age.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257300" y="3733800"/>
            <a:ext cx="4610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 Views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1257300" y="40386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10 database views simplify data access, improve query performance.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6819900" y="3733800"/>
            <a:ext cx="55321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Robust Transaction Management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6819900" y="4038600"/>
            <a:ext cx="461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Implementation includes COMMIT and ROLLBACK mechanisms for data consistency.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71575" y="4914900"/>
            <a:ext cx="93218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Professional-Grade Solution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1171575" y="5219700"/>
            <a:ext cx="111862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Our implementation exceeds requirements with Oracle APEX for a user-friendly interface supporting full CRUD operations.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3/13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934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62100"/>
            <a:ext cx="2609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900" y="1771650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100" y="18478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333750" y="1562100"/>
            <a:ext cx="2609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48050" y="1676400"/>
            <a:ext cx="2952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24250" y="17526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2514600"/>
            <a:ext cx="2609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3900" y="2724150"/>
            <a:ext cx="3238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0100" y="280035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33750" y="2514600"/>
            <a:ext cx="2609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448050" y="2628900"/>
            <a:ext cx="3905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24250" y="270510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9600" y="3467100"/>
            <a:ext cx="26098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3900" y="3581400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00100" y="36576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333750" y="3467100"/>
            <a:ext cx="26098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448050" y="3581400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524250" y="36576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248400" y="1562100"/>
            <a:ext cx="47625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248400" y="4152900"/>
            <a:ext cx="5334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00800" y="4686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00800" y="49911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00800" y="5295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09600" y="5867400"/>
            <a:ext cx="10972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62000" y="6210300"/>
            <a:ext cx="3048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 Architecture Masterpiece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609600" y="1104900"/>
            <a:ext cx="533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Core Entities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209675" y="1676400"/>
            <a:ext cx="18954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Animals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1209675" y="1905000"/>
            <a:ext cx="189547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Tracks 150+ individual animals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3857625" y="1676400"/>
            <a:ext cx="15708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Shelters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3857625" y="1905000"/>
            <a:ext cx="1885057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Multiple facility support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1162050" y="2628900"/>
            <a:ext cx="23317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Veterinarians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1162050" y="2857500"/>
            <a:ext cx="1943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Specialized medical professionals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3952875" y="2628900"/>
            <a:ext cx="15874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Staff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3952875" y="2857500"/>
            <a:ext cx="190488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Personnel management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209675" y="3581400"/>
            <a:ext cx="154965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Adoptions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209675" y="3810000"/>
            <a:ext cx="154965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Placement tracking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3905250" y="3581400"/>
            <a:ext cx="18514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Medical Records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3905250" y="3810000"/>
            <a:ext cx="185148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Comprehensive history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248400" y="1104900"/>
            <a:ext cx="6400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Entity Relationships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6400800" y="4305300"/>
            <a:ext cx="603504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Third Normal Form Design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6629400" y="4648200"/>
            <a:ext cx="45762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Eliminates data redundancy and ensures integrity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6629400" y="4953000"/>
            <a:ext cx="34597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Each entity has a single responsibility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6629400" y="5257800"/>
            <a:ext cx="522779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Foreign key relationships enable comprehensive tracking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219200" y="6019800"/>
            <a:ext cx="1021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Solid Foundation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219200" y="6324600"/>
            <a:ext cx="1021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This meticulously crafted architecture provides a robust foundation for all shelter operations, ensuring data integrity while supporting complex queries and transactions.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1621095" y="65532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4/13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7" title="IMG_039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0351"/>
            <a:ext cx="12192001" cy="412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62100"/>
            <a:ext cx="5181600" cy="3579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5372100"/>
            <a:ext cx="5181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55245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00800" y="1562100"/>
            <a:ext cx="5181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53200" y="17145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3095625"/>
            <a:ext cx="5181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53200" y="3248025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400800" y="4629150"/>
            <a:ext cx="51816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53200" y="4781550"/>
            <a:ext cx="2286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 Integrity &amp; Intelligent Design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609600" y="1104900"/>
            <a:ext cx="62179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Animals Table Structure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076325" y="5543550"/>
            <a:ext cx="33847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Third Normal Form Design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762000" y="5905500"/>
            <a:ext cx="4876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Our database design adheres to 3NF principles, ensuring data integrity and minimizing redundancy across all tables.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6400800" y="1104900"/>
            <a:ext cx="621792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Key Data Integrity Features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6896100" y="1733550"/>
            <a:ext cx="348061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Auto-increment Sequences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6553200" y="2095500"/>
            <a:ext cx="4876800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Primary keys are automatically generated via Oracle sequence (seq_animal), preventing duplicate IDs and ensuring sequential numbering.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6896100" y="3267075"/>
            <a:ext cx="36195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Unique Microchip Validation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6553200" y="3629025"/>
            <a:ext cx="4876800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The microchip_number field is designated as UNIQUE, guaranteeing each animal has a distinct identifier for critical tracking.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6896100" y="4800600"/>
            <a:ext cx="385351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Sophisticated Status Tracking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553200" y="5162550"/>
            <a:ext cx="4876800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The status field provides real-time insight into an animal's availability and needs, directly impacting shelter operations.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5/13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9600" y="1455125"/>
            <a:ext cx="5181602" cy="30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57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957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2" name="Google Shape;20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104900"/>
            <a:ext cx="7086600" cy="1348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4" name="Google Shape;20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000" y="125730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5" name="Google Shape;20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1943100"/>
            <a:ext cx="6781800" cy="358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9600" y="2606129"/>
            <a:ext cx="7086600" cy="1348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" y="2758529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00" y="3444329"/>
            <a:ext cx="6781800" cy="358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9600" y="4107359"/>
            <a:ext cx="7086600" cy="1348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00" y="4259759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2000" y="4945559"/>
            <a:ext cx="6781800" cy="358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9600" y="5608588"/>
            <a:ext cx="7086600" cy="1348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2000" y="5760988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62000" y="6446788"/>
            <a:ext cx="6781800" cy="3582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24800" y="1104900"/>
            <a:ext cx="3657600" cy="2850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077200" y="1638300"/>
            <a:ext cx="28575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24800" y="4107359"/>
            <a:ext cx="3657600" cy="2850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77200" y="467885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9" name="Google Shape;219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77200" y="498365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77200" y="5288459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077200" y="5593259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PL/SQL Excellence: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047750" y="1276350"/>
            <a:ext cx="258960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Advanced Functions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762000" y="1638300"/>
            <a:ext cx="8138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Custom functions encapsulating reusable business logic: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838200" y="2019300"/>
            <a:ext cx="7955280" cy="20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080"/>
              <a:buFont typeface="Courier New"/>
              <a:buNone/>
            </a:pPr>
            <a:r>
              <a:rPr b="0" i="0" lang="en-US" sz="1080" u="none" cap="none" strike="noStrike">
                <a:solidFill>
                  <a:srgbClr val="15803D"/>
                </a:solidFill>
                <a:latin typeface="Courier New"/>
                <a:ea typeface="Courier New"/>
                <a:cs typeface="Courier New"/>
                <a:sym typeface="Courier New"/>
              </a:rPr>
              <a:t>calculate_animal_age</a:t>
            </a:r>
            <a:r>
              <a:rPr b="0" i="0" lang="en-US" sz="1080" u="none" cap="none" strike="noStrike">
                <a:solidFill>
                  <a:srgbClr val="4A5568"/>
                </a:solidFill>
                <a:latin typeface="Courier New"/>
                <a:ea typeface="Courier New"/>
                <a:cs typeface="Courier New"/>
                <a:sym typeface="Courier New"/>
              </a:rPr>
              <a:t>(animal_id): Returns precise age in years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1104900" y="2777579"/>
            <a:ext cx="353115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Comprehensive Procedures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762000" y="3139529"/>
            <a:ext cx="8138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Stored procedures handling complex operations: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838200" y="3520529"/>
            <a:ext cx="7955280" cy="20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22CE"/>
              </a:buClr>
              <a:buSzPts val="1080"/>
              <a:buFont typeface="Courier New"/>
              <a:buNone/>
            </a:pPr>
            <a:r>
              <a:rPr b="0" i="0" lang="en-US" sz="1080" u="none" cap="none" strike="noStrike">
                <a:solidFill>
                  <a:srgbClr val="7E22CE"/>
                </a:solidFill>
                <a:latin typeface="Courier New"/>
                <a:ea typeface="Courier New"/>
                <a:cs typeface="Courier New"/>
                <a:sym typeface="Courier New"/>
              </a:rPr>
              <a:t>add_animal_intake</a:t>
            </a:r>
            <a:r>
              <a:rPr b="0" i="0" lang="en-US" sz="1080" u="none" cap="none" strike="noStrike">
                <a:solidFill>
                  <a:srgbClr val="4A5568"/>
                </a:solidFill>
                <a:latin typeface="Courier New"/>
                <a:ea typeface="Courier New"/>
                <a:cs typeface="Courier New"/>
                <a:sym typeface="Courier New"/>
              </a:rPr>
              <a:t>: Validates and registers new animals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047750" y="4278809"/>
            <a:ext cx="2470666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Intelligent Triggers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762000" y="4640759"/>
            <a:ext cx="8138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Automated responses to database events: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838200" y="5021759"/>
            <a:ext cx="7955280" cy="20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1080"/>
              <a:buFont typeface="Courier New"/>
              <a:buNone/>
            </a:pPr>
            <a:r>
              <a:rPr b="0" i="0" lang="en-US" sz="1080" u="none" cap="none" strike="noStrike">
                <a:solidFill>
                  <a:srgbClr val="1D4ED8"/>
                </a:solidFill>
                <a:latin typeface="Courier New"/>
                <a:ea typeface="Courier New"/>
                <a:cs typeface="Courier New"/>
                <a:sym typeface="Courier New"/>
              </a:rPr>
              <a:t>animal_status_trigger</a:t>
            </a:r>
            <a:r>
              <a:rPr b="0" i="0" lang="en-US" sz="1080" u="none" cap="none" strike="noStrike">
                <a:solidFill>
                  <a:srgbClr val="4A5568"/>
                </a:solidFill>
                <a:latin typeface="Courier New"/>
                <a:ea typeface="Courier New"/>
                <a:cs typeface="Courier New"/>
                <a:sym typeface="Courier New"/>
              </a:rPr>
              <a:t>: Updates status on adoption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1104900" y="5780038"/>
            <a:ext cx="348436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Robust Exception Handling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762000" y="6141988"/>
            <a:ext cx="81381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Custom exceptions with user-friendly messages: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838200" y="6522988"/>
            <a:ext cx="7955280" cy="20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1C1C"/>
              </a:buClr>
              <a:buSzPts val="1080"/>
              <a:buFont typeface="Courier New"/>
              <a:buNone/>
            </a:pPr>
            <a:r>
              <a:rPr b="0" i="0" lang="en-US" sz="1080" u="none" cap="none" strike="noStrike">
                <a:solidFill>
                  <a:srgbClr val="B91C1C"/>
                </a:solidFill>
                <a:latin typeface="Courier New"/>
                <a:ea typeface="Courier New"/>
                <a:cs typeface="Courier New"/>
                <a:sym typeface="Courier New"/>
              </a:rPr>
              <a:t>RAISE_APPLICATION_ERROR</a:t>
            </a:r>
            <a:r>
              <a:rPr b="0" i="0" lang="en-US" sz="1080" u="none" cap="none" strike="noStrike">
                <a:solidFill>
                  <a:srgbClr val="4A5568"/>
                </a:solidFill>
                <a:latin typeface="Courier New"/>
                <a:ea typeface="Courier New"/>
                <a:cs typeface="Courier New"/>
                <a:sym typeface="Courier New"/>
              </a:rPr>
              <a:t>: "Cannot delete: Animal has active adoption"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7741920" y="1257300"/>
            <a:ext cx="4023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PL/SQL Integration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7741920" y="3238500"/>
            <a:ext cx="40233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How PL/SQL components work together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8077200" y="4259759"/>
            <a:ext cx="402336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Database Mastery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8305800" y="4640759"/>
            <a:ext cx="361009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Centralized business logic enforcement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8305800" y="4945559"/>
            <a:ext cx="35725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Automated data integrity maintenance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8305800" y="5250359"/>
            <a:ext cx="34016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Complex validation at database level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8305800" y="5555159"/>
            <a:ext cx="371814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Custom error handling for user feedback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11621095" y="6576417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6/13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8" name="Google Shape;2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9" name="Google Shape;2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4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562100"/>
            <a:ext cx="476250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5372100"/>
            <a:ext cx="5257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00" y="5715000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600" y="1562100"/>
            <a:ext cx="25527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7000" y="17145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029700" y="1562100"/>
            <a:ext cx="25527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82100" y="17145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24600" y="2933700"/>
            <a:ext cx="2552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77000" y="321945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1" name="Google Shape;26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029700" y="2933700"/>
            <a:ext cx="2552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2" name="Google Shape;262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182100" y="30861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3" name="Google Shape;263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24600" y="5067300"/>
            <a:ext cx="5257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4" name="Google Shape;264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00800" y="51816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5" name="Google Shape;265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24600" y="5524500"/>
            <a:ext cx="5257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6" name="Google Shape;266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00800" y="563880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24600" y="5981700"/>
            <a:ext cx="5257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8" name="Google Shape;268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00800" y="6096000"/>
            <a:ext cx="1714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0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Optimized Views: Performance &amp; Security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609600" y="1104900"/>
            <a:ext cx="525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View Architecture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047750" y="5524500"/>
            <a:ext cx="4667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10 distinct views</a:t>
            </a:r>
            <a:r>
              <a:rPr b="0" i="0" lang="en-US" sz="1200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transform complex queries into elegant solutions, providing a virtual table interface that abstracts underlying table structure.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6324600" y="1104900"/>
            <a:ext cx="525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Key Benefits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6772275" y="1714500"/>
            <a:ext cx="202007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Simplified Access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6477000" y="2057400"/>
            <a:ext cx="224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Abstracts complex joins and calculations, presenting data as if it were in a single table.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9448800" y="1714500"/>
            <a:ext cx="215991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Enhanced Security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9182100" y="2057400"/>
            <a:ext cx="224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Restricts access to specific rows or columns, allowing role-based data visibility.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6772275" y="3086100"/>
            <a:ext cx="1952625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Improved Performance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6477000" y="3695700"/>
            <a:ext cx="2247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Query optimizer can enhance execution plans for frequently used views.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9448800" y="3086100"/>
            <a:ext cx="149179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9182100" y="3429000"/>
            <a:ext cx="22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If table structure changes, only view definitions need updating.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6324600" y="4648200"/>
            <a:ext cx="5257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Example Views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6648450" y="5143500"/>
            <a:ext cx="175593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v_animal_summary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8187928" y="5143500"/>
            <a:ext cx="3274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- Combines animal and shelter data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6648450" y="5600700"/>
            <a:ext cx="208526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v_available_animals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8462367" y="5600700"/>
            <a:ext cx="35075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- Filters for animals ready for adoption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6648450" y="6057900"/>
            <a:ext cx="186576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v_medical_animals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8279457" y="6057900"/>
            <a:ext cx="35686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- Identifies animals under medical care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7/13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933575" y="2286000"/>
            <a:ext cx="26098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/>
          <p:nvPr/>
        </p:nvSpPr>
        <p:spPr>
          <a:xfrm>
            <a:off x="1358700" y="2200500"/>
            <a:ext cx="41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                          </a:t>
            </a:r>
            <a:r>
              <a:rPr b="1" lang="en-US">
                <a:solidFill>
                  <a:schemeClr val="dk1"/>
                </a:solidFill>
              </a:rPr>
              <a:t>Application </a:t>
            </a:r>
            <a:endParaRPr b="1"/>
          </a:p>
        </p:txBody>
      </p:sp>
      <p:sp>
        <p:nvSpPr>
          <p:cNvPr id="291" name="Google Shape;291;p10"/>
          <p:cNvSpPr txBox="1"/>
          <p:nvPr/>
        </p:nvSpPr>
        <p:spPr>
          <a:xfrm>
            <a:off x="3161000" y="2473825"/>
            <a:ext cx="79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1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843825" y="3276600"/>
            <a:ext cx="2552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947117" y="4648200"/>
            <a:ext cx="2410558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 txBox="1"/>
          <p:nvPr/>
        </p:nvSpPr>
        <p:spPr>
          <a:xfrm>
            <a:off x="2776175" y="4648200"/>
            <a:ext cx="79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Tables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0" name="Google Shape;3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192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914400"/>
            <a:ext cx="36576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1104900"/>
            <a:ext cx="2133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2000" y="12573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555950" y="1104900"/>
            <a:ext cx="2133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08350" y="125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02301" y="1104900"/>
            <a:ext cx="2133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54701" y="125730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448651" y="1104900"/>
            <a:ext cx="21336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01051" y="12573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2971800"/>
            <a:ext cx="5334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2000" y="3124200"/>
            <a:ext cx="4762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248400" y="2971800"/>
            <a:ext cx="533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62700" y="31242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48400" y="3962400"/>
            <a:ext cx="533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62700" y="4114800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48400" y="4762500"/>
            <a:ext cx="5334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362700" y="491490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1"/>
          <p:cNvSpPr/>
          <p:nvPr/>
        </p:nvSpPr>
        <p:spPr>
          <a:xfrm>
            <a:off x="609600" y="457200"/>
            <a:ext cx="131673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Enterprise-Grade Transaction Management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1028700" y="1257300"/>
            <a:ext cx="110888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Atomicity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762000" y="1600200"/>
            <a:ext cx="1828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All operations within a transaction are completed as a unit or none at all.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3956000" y="1257300"/>
            <a:ext cx="139481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3708350" y="1600200"/>
            <a:ext cx="1828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Data integrity constraints are maintained before and after the transaction.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6969026" y="1257300"/>
            <a:ext cx="100655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Isolation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6654701" y="1600200"/>
            <a:ext cx="1828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Concurrent transactions do not affect each other's execution.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9867751" y="1257300"/>
            <a:ext cx="1148894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Durability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9601051" y="1600200"/>
            <a:ext cx="1828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Committed transactions survive system failures.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609600" y="2552700"/>
            <a:ext cx="533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Transaction Flow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6248400" y="2552700"/>
            <a:ext cx="533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6B21A8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6667500" y="3086100"/>
            <a:ext cx="4800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Pre-Deletion Checks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6667500" y="3352800"/>
            <a:ext cx="4800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System prevents deletion if active adoptions or medical care records exist.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6696075" y="4076700"/>
            <a:ext cx="4428232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Cascading Operations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6696075" y="4343400"/>
            <a:ext cx="531387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Automatic cascade to related records ensures referential integrity.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6667500" y="4876800"/>
            <a:ext cx="4361259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Audit Logging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6667500" y="5143500"/>
            <a:ext cx="523351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Comprehensive logging for accountability and historical tracking.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11621095" y="6477000"/>
            <a:ext cx="41076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B7280"/>
                </a:solidFill>
                <a:latin typeface="Arial"/>
                <a:ea typeface="Arial"/>
                <a:cs typeface="Arial"/>
                <a:sym typeface="Arial"/>
              </a:rPr>
              <a:t>8/13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